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0"/>
  </p:notesMasterIdLst>
  <p:sldIdLst>
    <p:sldId id="267" r:id="rId3"/>
    <p:sldId id="264" r:id="rId4"/>
    <p:sldId id="263" r:id="rId5"/>
    <p:sldId id="271" r:id="rId6"/>
    <p:sldId id="275" r:id="rId7"/>
    <p:sldId id="256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2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 are almost no jobs with the title “Physicist”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3EC84F-9FEB-44A7-AE8F-275984A6F9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lIns="45712" tIns="0" rIns="45712" bIns="0" anchor="b"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23" indent="0" algn="ctr">
              <a:buNone/>
            </a:lvl2pPr>
            <a:lvl3pPr marL="914246" indent="0" algn="ctr">
              <a:buNone/>
            </a:lvl3pPr>
            <a:lvl4pPr marL="1371369" indent="0" algn="ctr">
              <a:buNone/>
            </a:lvl4pPr>
            <a:lvl5pPr marL="1828492" indent="0" algn="ctr">
              <a:buNone/>
            </a:lvl5pPr>
            <a:lvl6pPr marL="2285615" indent="0" algn="ctr">
              <a:buNone/>
            </a:lvl6pPr>
            <a:lvl7pPr marL="2742738" indent="0" algn="ctr">
              <a:buNone/>
            </a:lvl7pPr>
            <a:lvl8pPr marL="3199861" indent="0" algn="ctr">
              <a:buNone/>
            </a:lvl8pPr>
            <a:lvl9pPr marL="3656984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CE97C-BFE7-4AB0-9001-1CC8F2F6D1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78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1F606-458E-4B3E-8AFB-3C22A91F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30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/>
          <a:lstStyle>
            <a:lvl1pPr marL="73140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E3DEC-E14D-4150-8188-62C0EF493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8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199B6-63BD-47B9-84FB-483F4B759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57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2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362202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C76C9-D650-4CAE-BC0F-371D371205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29643-4086-482B-9400-53CCE26D3F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95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4A7B1-C9A9-4388-90DC-66BC835402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70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2" y="1524002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A8AB2-D54B-4853-A5CC-092F907B9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8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12" rIns="45712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12" rIns="45712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0A49A-D397-4F0C-B084-659C6B14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19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77C51-EF72-4A5E-8085-3C3CBEB0AA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61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5D6B9-842E-436C-8CB7-4B110FEB6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2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25" tIns="45712" rIns="91425" bIns="45712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7"/>
            <a:ext cx="2844800" cy="365125"/>
          </a:xfrm>
          <a:prstGeom prst="rect">
            <a:avLst/>
          </a:prstGeom>
        </p:spPr>
        <p:txBody>
          <a:bodyPr vert="horz" lIns="91425" tIns="45712" rIns="91425" bIns="45712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7"/>
            <a:ext cx="3860800" cy="365125"/>
          </a:xfrm>
          <a:prstGeom prst="rect">
            <a:avLst/>
          </a:prstGeom>
        </p:spPr>
        <p:txBody>
          <a:bodyPr vert="horz" lIns="91425" tIns="45712" rIns="91425" bIns="45712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7"/>
            <a:ext cx="1016000" cy="365125"/>
          </a:xfrm>
          <a:prstGeom prst="rect">
            <a:avLst/>
          </a:prstGeom>
        </p:spPr>
        <p:txBody>
          <a:bodyPr vert="horz" lIns="0" tIns="45712" rIns="0" bIns="45712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16431BB9-57AD-493D-9591-3BFEE352CA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-304800" y="-152400"/>
            <a:ext cx="12801600" cy="739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5" tIns="45712" rIns="91425" bIns="45712" anchor="ctr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0713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 kern="120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5pPr>
      <a:lvl6pPr marL="457123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6pPr>
      <a:lvl7pPr marL="914246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7pPr>
      <a:lvl8pPr marL="1371369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8pPr>
      <a:lvl9pPr marL="1828492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9pPr>
    </p:titleStyle>
    <p:bodyStyle>
      <a:lvl1pPr marL="547596" indent="-411094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217" indent="-282527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284" indent="-22856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322" indent="-18253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378" indent="-18253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495" indent="-182849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629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6763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7897" indent="-182849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 (without engineering degree!)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626"/>
            <a:ext cx="367920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r>
              <a:rPr lang="en-US" dirty="0"/>
              <a:t>And many more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0" y="1469626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88A1A-6DF2-5740-A10D-D4C84AA8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71" b="-7020"/>
          <a:stretch/>
        </p:blipFill>
        <p:spPr>
          <a:xfrm>
            <a:off x="4054567" y="1395880"/>
            <a:ext cx="7486269" cy="279861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08C-3AA9-AE4E-BB86-8031CE3FD69E}"/>
              </a:ext>
            </a:extLst>
          </p:cNvPr>
          <p:cNvSpPr txBox="1"/>
          <p:nvPr/>
        </p:nvSpPr>
        <p:spPr>
          <a:xfrm>
            <a:off x="2549237" y="5894710"/>
            <a:ext cx="943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Imagine what someone with a double-degree could accomplish!</a:t>
            </a:r>
          </a:p>
        </p:txBody>
      </p:sp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Additional Courses for CE/EE:</a:t>
            </a:r>
            <a:endParaRPr lang="en-US" b="1" dirty="0"/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  <a:p>
            <a:r>
              <a:rPr lang="en-US" dirty="0"/>
              <a:t>Calc III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ASAP-CEE: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570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Applied Science: Applied Physics and Computer and Electrical Engineering Double Major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B431D-41C8-8386-C258-1B6E185E4C4C}"/>
              </a:ext>
            </a:extLst>
          </p:cNvPr>
          <p:cNvSpPr txBox="1"/>
          <p:nvPr/>
        </p:nvSpPr>
        <p:spPr>
          <a:xfrm>
            <a:off x="1959260" y="6341651"/>
            <a:ext cx="8292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Email me if you’d like me to make a proposed 5-year graduation plan for you</a:t>
            </a:r>
          </a:p>
        </p:txBody>
      </p:sp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0" y="2103120"/>
            <a:ext cx="6262256" cy="4912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0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7"/>
          <a:stretch/>
        </p:blipFill>
        <p:spPr bwMode="auto">
          <a:xfrm>
            <a:off x="-7" y="-6"/>
            <a:ext cx="12192000" cy="685595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940723"/>
            <a:ext cx="6713823" cy="1325563"/>
          </a:xfrm>
        </p:spPr>
        <p:txBody>
          <a:bodyPr>
            <a:normAutofit/>
          </a:bodyPr>
          <a:lstStyle/>
          <a:p>
            <a:r>
              <a:rPr lang="en-US" dirty="0"/>
              <a:t>Quantum Mechanics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6302" y="2496668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/Users/toddzimmerman/Downloads/optics-header.jpg">
            <a:extLst>
              <a:ext uri="{FF2B5EF4-FFF2-40B4-BE49-F238E27FC236}">
                <a16:creationId xmlns:a16="http://schemas.microsoft.com/office/drawing/2014/main" id="{ADE4AF6A-8C1B-914D-A189-B677CFE500F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4" r="22515" b="-2"/>
          <a:stretch/>
        </p:blipFill>
        <p:spPr bwMode="auto">
          <a:xfrm>
            <a:off x="3580894" y="2661260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2A30B9C-B930-F14E-AE4B-CBD17CFAB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69" r="-2" b="14208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95" r="-1" b="-1"/>
          <a:stretch/>
        </p:blipFill>
        <p:spPr>
          <a:xfrm>
            <a:off x="4828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446" y="2416416"/>
            <a:ext cx="4244122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PHYS-413 MWF 8:00 am – 8:55 am</a:t>
            </a:r>
          </a:p>
          <a:p>
            <a:pPr lvl="1"/>
            <a:r>
              <a:rPr lang="en-US" sz="1800" dirty="0"/>
              <a:t>Tech elective</a:t>
            </a:r>
          </a:p>
          <a:p>
            <a:pPr lvl="1"/>
            <a:r>
              <a:rPr lang="en-US" sz="1800"/>
              <a:t>Prereq</a:t>
            </a:r>
            <a:r>
              <a:rPr lang="en-US" sz="1800" dirty="0"/>
              <a:t>: PHYS-313</a:t>
            </a:r>
          </a:p>
          <a:p>
            <a:r>
              <a:rPr lang="en-US" sz="1800" dirty="0"/>
              <a:t>Learn more about the weird world of atoms, photons, and molecules:</a:t>
            </a:r>
          </a:p>
          <a:p>
            <a:pPr lvl="1"/>
            <a:r>
              <a:rPr lang="en-US" sz="1800" dirty="0"/>
              <a:t>Quantum mechanical spin ½ particles, Dirac notation, quantum entanglement, quantum teleportation,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042759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5562600"/>
            <a:ext cx="3733800" cy="914400"/>
          </a:xfrm>
          <a:solidFill>
            <a:schemeClr val="accent1"/>
          </a:solidFill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en-US" b="1" dirty="0">
                <a:solidFill>
                  <a:srgbClr val="B9F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</a:t>
            </a:r>
            <a:r>
              <a:rPr lang="en-US" b="1" dirty="0">
                <a:solidFill>
                  <a:srgbClr val="B9FA00"/>
                </a:solidFill>
              </a:rPr>
              <a:t> </a:t>
            </a:r>
            <a:r>
              <a:rPr lang="en-US" b="1" dirty="0">
                <a:solidFill>
                  <a:srgbClr val="B9FA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427</a:t>
            </a:r>
            <a:r>
              <a:rPr lang="en-US" sz="2400" dirty="0"/>
              <a:t>-001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2000" dirty="0"/>
              <a:t>MWF 	2:30 – 3:25 PM</a:t>
            </a:r>
          </a:p>
          <a:p>
            <a:pPr algn="l" eaLnBrk="1" hangingPunct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2568577"/>
            <a:ext cx="7315200" cy="1470025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Enroll for Spring ’23!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Solid State physics</a:t>
            </a:r>
          </a:p>
        </p:txBody>
      </p:sp>
      <p:sp>
        <p:nvSpPr>
          <p:cNvPr id="2056" name="Text Box 16"/>
          <p:cNvSpPr txBox="1">
            <a:spLocks noChangeArrowheads="1"/>
          </p:cNvSpPr>
          <p:nvPr/>
        </p:nvSpPr>
        <p:spPr bwMode="auto">
          <a:xfrm>
            <a:off x="1752600" y="228600"/>
            <a:ext cx="3124200" cy="2585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5" tIns="45712" rIns="91425" bIns="45712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Required for </a:t>
            </a:r>
            <a:r>
              <a:rPr lang="en-US" dirty="0"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Applied Physics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majors and </a:t>
            </a:r>
            <a:r>
              <a:rPr lang="en-US" dirty="0"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Physics Minors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.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Offered every other Spring.  Take it now!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Take it as a </a:t>
            </a:r>
            <a:r>
              <a:rPr lang="en-US" b="1" cap="all" dirty="0">
                <a:ln w="9000" cmpd="sng">
                  <a:solidFill>
                    <a:srgbClr val="6585CF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6585CF">
                        <a:shade val="20000"/>
                        <a:satMod val="245000"/>
                      </a:srgbClr>
                    </a:gs>
                    <a:gs pos="43000">
                      <a:srgbClr val="6585CF">
                        <a:satMod val="255000"/>
                      </a:srgbClr>
                    </a:gs>
                    <a:gs pos="48000">
                      <a:srgbClr val="6585CF">
                        <a:shade val="85000"/>
                        <a:satMod val="255000"/>
                      </a:srgbClr>
                    </a:gs>
                    <a:gs pos="100000">
                      <a:srgbClr val="6585CF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TECH Elective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!</a:t>
            </a:r>
          </a:p>
        </p:txBody>
      </p:sp>
      <p:sp>
        <p:nvSpPr>
          <p:cNvPr id="2058" name="Rectangle 20"/>
          <p:cNvSpPr>
            <a:spLocks noChangeArrowheads="1"/>
          </p:cNvSpPr>
          <p:nvPr/>
        </p:nvSpPr>
        <p:spPr bwMode="auto">
          <a:xfrm rot="20090021">
            <a:off x="5478704" y="3841969"/>
            <a:ext cx="429863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5" tIns="45712" rIns="91425" bIns="45712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400" i="1" dirty="0">
                <a:solidFill>
                  <a:srgbClr val="6585CF">
                    <a:lumMod val="75000"/>
                  </a:srgbClr>
                </a:solidFill>
                <a:latin typeface="Rage Italic" pitchFamily="66" charset="0"/>
              </a:rPr>
              <a:t>the </a:t>
            </a:r>
            <a:r>
              <a:rPr lang="en-US" sz="5400" i="1" dirty="0">
                <a:solidFill>
                  <a:srgbClr val="A379BB">
                    <a:lumMod val="75000"/>
                  </a:srgbClr>
                </a:solidFill>
                <a:latin typeface="Giddyup Std" pitchFamily="50" charset="0"/>
              </a:rPr>
              <a:t>stuff</a:t>
            </a:r>
            <a:r>
              <a:rPr lang="en-US" sz="5400" i="1" dirty="0">
                <a:solidFill>
                  <a:srgbClr val="6585CF">
                    <a:lumMod val="75000"/>
                  </a:srgbClr>
                </a:solidFill>
                <a:latin typeface="Rage Italic" pitchFamily="66" charset="0"/>
              </a:rPr>
              <a:t> </a:t>
            </a:r>
            <a:r>
              <a:rPr lang="en-US" sz="4400" i="1" dirty="0">
                <a:solidFill>
                  <a:srgbClr val="6585CF">
                    <a:lumMod val="75000"/>
                  </a:srgbClr>
                </a:solidFill>
                <a:latin typeface="Rage Italic" pitchFamily="66" charset="0"/>
              </a:rPr>
              <a:t>of life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92959" y="1236899"/>
            <a:ext cx="1905000" cy="646315"/>
          </a:xfrm>
          <a:prstGeom prst="rect">
            <a:avLst/>
          </a:prstGeom>
        </p:spPr>
        <p:txBody>
          <a:bodyPr wrap="square" lIns="91425" tIns="45712" rIns="91425" bIns="45712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Apply it toward a </a:t>
            </a:r>
            <a:r>
              <a:rPr lang="en-US" dirty="0">
                <a:solidFill>
                  <a:srgbClr val="658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materials minor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257800" y="304800"/>
            <a:ext cx="2083526" cy="2209800"/>
            <a:chOff x="3200400" y="4419600"/>
            <a:chExt cx="2514600" cy="2667000"/>
          </a:xfrm>
        </p:grpSpPr>
        <p:pic>
          <p:nvPicPr>
            <p:cNvPr id="2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24400" y="4419600"/>
              <a:ext cx="952500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00400" y="5562600"/>
              <a:ext cx="1143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00400" y="4419600"/>
              <a:ext cx="1143000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6"/>
            <a:srcRect l="81612" t="59060" r="5290" b="11409"/>
            <a:stretch>
              <a:fillRect/>
            </a:stretch>
          </p:blipFill>
          <p:spPr bwMode="auto">
            <a:xfrm>
              <a:off x="4724400" y="6248400"/>
              <a:ext cx="9906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3" name="Group 42"/>
          <p:cNvGrpSpPr/>
          <p:nvPr/>
        </p:nvGrpSpPr>
        <p:grpSpPr>
          <a:xfrm>
            <a:off x="1863287" y="4572000"/>
            <a:ext cx="1946715" cy="1905000"/>
            <a:chOff x="0" y="4400550"/>
            <a:chExt cx="2667000" cy="2609850"/>
          </a:xfrm>
        </p:grpSpPr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5695950"/>
              <a:ext cx="12954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66800" y="4400550"/>
              <a:ext cx="1600200" cy="1084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05297" y="5619750"/>
              <a:ext cx="861703" cy="139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10"/>
            <a:srcRect l="67245" r="17492"/>
            <a:stretch>
              <a:fillRect/>
            </a:stretch>
          </p:blipFill>
          <p:spPr bwMode="auto">
            <a:xfrm>
              <a:off x="0" y="4408738"/>
              <a:ext cx="838200" cy="90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5" name="Group 44"/>
          <p:cNvGrpSpPr/>
          <p:nvPr/>
        </p:nvGrpSpPr>
        <p:grpSpPr>
          <a:xfrm>
            <a:off x="9753602" y="1981200"/>
            <a:ext cx="735221" cy="4495800"/>
            <a:chOff x="4204390" y="2362200"/>
            <a:chExt cx="735221" cy="4495800"/>
          </a:xfrm>
        </p:grpSpPr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10"/>
            <a:srcRect r="78377"/>
            <a:stretch>
              <a:fillRect/>
            </a:stretch>
          </p:blipFill>
          <p:spPr bwMode="auto">
            <a:xfrm>
              <a:off x="4228204" y="2362200"/>
              <a:ext cx="687593" cy="524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252586" y="5429129"/>
              <a:ext cx="638828" cy="643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204390" y="6269579"/>
              <a:ext cx="735221" cy="588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221438" y="3862873"/>
              <a:ext cx="701124" cy="51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18"/>
            <p:cNvPicPr>
              <a:picLocks noChangeAspect="1" noChangeArrowheads="1"/>
            </p:cNvPicPr>
            <p:nvPr/>
          </p:nvPicPr>
          <p:blipFill>
            <a:blip r:embed="rId14" cstate="print"/>
            <a:srcRect l="12817" t="10596" r="12817" b="15232"/>
            <a:stretch>
              <a:fillRect/>
            </a:stretch>
          </p:blipFill>
          <p:spPr bwMode="auto">
            <a:xfrm>
              <a:off x="4281095" y="3084003"/>
              <a:ext cx="581810" cy="581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10"/>
            <a:srcRect l="54626" r="31784"/>
            <a:stretch>
              <a:fillRect/>
            </a:stretch>
          </p:blipFill>
          <p:spPr bwMode="auto">
            <a:xfrm>
              <a:off x="4299763" y="4570921"/>
              <a:ext cx="544475" cy="66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7" name="Picture 46" descr="looking up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62802" y="5943600"/>
            <a:ext cx="630159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024" y="640263"/>
            <a:ext cx="5114839" cy="1344975"/>
          </a:xfrm>
        </p:spPr>
        <p:txBody>
          <a:bodyPr>
            <a:normAutofit/>
          </a:bodyPr>
          <a:lstStyle/>
          <a:p>
            <a:r>
              <a:rPr lang="en-US" sz="4000"/>
              <a:t>Upcoming Courses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40A8F5-26D6-EF4B-AD0C-0C0D41001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2" t="9483" r="52114" b="2862"/>
          <a:stretch/>
        </p:blipFill>
        <p:spPr>
          <a:xfrm>
            <a:off x="481584" y="484632"/>
            <a:ext cx="2770591" cy="2770632"/>
          </a:xfrm>
          <a:prstGeom prst="rect">
            <a:avLst/>
          </a:prstGeom>
        </p:spPr>
      </p:pic>
      <p:pic>
        <p:nvPicPr>
          <p:cNvPr id="5" name="Picture 4" descr="/Users/toddzimmerman/Downloads/ShopforFiberOptics.jpg">
            <a:extLst>
              <a:ext uri="{FF2B5EF4-FFF2-40B4-BE49-F238E27FC236}">
                <a16:creationId xmlns:a16="http://schemas.microsoft.com/office/drawing/2014/main" id="{F0D6E731-77DE-3B48-82F6-FAC40679FE3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0" r="13349" b="-1"/>
          <a:stretch/>
        </p:blipFill>
        <p:spPr bwMode="auto">
          <a:xfrm>
            <a:off x="481584" y="3447287"/>
            <a:ext cx="3249408" cy="277063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619" y="2121763"/>
            <a:ext cx="5128773" cy="3773010"/>
          </a:xfrm>
        </p:spPr>
        <p:txBody>
          <a:bodyPr>
            <a:normAutofit/>
          </a:bodyPr>
          <a:lstStyle/>
          <a:p>
            <a:endParaRPr lang="en-US" sz="1700"/>
          </a:p>
          <a:p>
            <a:pPr marL="0" indent="0">
              <a:buNone/>
            </a:pPr>
            <a:r>
              <a:rPr lang="en-US" sz="1700" b="1"/>
              <a:t>Summer 2023</a:t>
            </a:r>
          </a:p>
          <a:p>
            <a:r>
              <a:rPr lang="en-US" sz="1700"/>
              <a:t>University Physics II (PHYS-282)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 b="1"/>
              <a:t>Fall 2023</a:t>
            </a:r>
          </a:p>
          <a:p>
            <a:r>
              <a:rPr lang="en-US" sz="1700"/>
              <a:t>Applied Optics and Photonics(PHYS-335)</a:t>
            </a:r>
          </a:p>
          <a:p>
            <a:endParaRPr lang="en-US" sz="1700"/>
          </a:p>
          <a:p>
            <a:pPr marL="0" indent="0">
              <a:buNone/>
            </a:pPr>
            <a:r>
              <a:rPr lang="en-US" sz="1700" b="1"/>
              <a:t>Spring 2024</a:t>
            </a:r>
          </a:p>
          <a:p>
            <a:r>
              <a:rPr lang="en-US" sz="1700"/>
              <a:t>Intro to Research Methods in Physics(PHYS-139)</a:t>
            </a:r>
          </a:p>
          <a:p>
            <a:r>
              <a:rPr lang="en-US" sz="1700"/>
              <a:t>Advanced Physics Lab (PHYS-439)</a:t>
            </a:r>
          </a:p>
        </p:txBody>
      </p:sp>
    </p:spTree>
    <p:extLst>
      <p:ext uri="{BB962C8B-B14F-4D97-AF65-F5344CB8AC3E}">
        <p14:creationId xmlns:p14="http://schemas.microsoft.com/office/powerpoint/2010/main" val="384057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3709</TotalTime>
  <Words>558</Words>
  <Application>Microsoft Macintosh PowerPoint</Application>
  <PresentationFormat>Widescreen</PresentationFormat>
  <Paragraphs>99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Book Antiqua</vt:lpstr>
      <vt:lpstr>Calibri</vt:lpstr>
      <vt:lpstr>Calibri Light</vt:lpstr>
      <vt:lpstr>Giddyup Std</vt:lpstr>
      <vt:lpstr>Lucida Sans</vt:lpstr>
      <vt:lpstr>Rage Italic</vt:lpstr>
      <vt:lpstr>Wingdings</vt:lpstr>
      <vt:lpstr>Wingdings 2</vt:lpstr>
      <vt:lpstr>Wingdings 3</vt:lpstr>
      <vt:lpstr>Office Theme</vt:lpstr>
      <vt:lpstr>Apex</vt:lpstr>
      <vt:lpstr>Engineering 3-2 Programs  3 years at one school 2 years at an engineering school Dual Degree in Physics and Engineering</vt:lpstr>
      <vt:lpstr>Jobs for Bachelor’s Degrees in Physics (without engineering degree!) </vt:lpstr>
      <vt:lpstr>Physics at UW-Stout</vt:lpstr>
      <vt:lpstr>Physics Minor</vt:lpstr>
      <vt:lpstr>Quantum Mechanics</vt:lpstr>
      <vt:lpstr>Enroll for Spring ’23! Solid State physics</vt:lpstr>
      <vt:lpstr>Upcoming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11</cp:revision>
  <dcterms:created xsi:type="dcterms:W3CDTF">2020-10-08T15:25:34Z</dcterms:created>
  <dcterms:modified xsi:type="dcterms:W3CDTF">2022-10-25T00:08:58Z</dcterms:modified>
</cp:coreProperties>
</file>